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7"/>
  </p:notesMasterIdLst>
  <p:handoutMasterIdLst>
    <p:handoutMasterId r:id="rId18"/>
  </p:handoutMasterIdLst>
  <p:sldIdLst>
    <p:sldId id="269" r:id="rId4"/>
    <p:sldId id="300" r:id="rId5"/>
    <p:sldId id="289" r:id="rId6"/>
    <p:sldId id="290" r:id="rId7"/>
    <p:sldId id="457" r:id="rId8"/>
    <p:sldId id="458" r:id="rId9"/>
    <p:sldId id="294" r:id="rId10"/>
    <p:sldId id="459" r:id="rId11"/>
    <p:sldId id="293" r:id="rId12"/>
    <p:sldId id="306" r:id="rId13"/>
    <p:sldId id="307" r:id="rId14"/>
    <p:sldId id="299" r:id="rId15"/>
    <p:sldId id="274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서울남산체 B" panose="02020603020101020101" pitchFamily="18" charset="-127"/>
      <p:bold r:id="rId21"/>
    </p:embeddedFont>
    <p:embeddedFont>
      <p:font typeface="서울남산체 EB" panose="02020603020101020101" pitchFamily="18" charset="-127"/>
      <p:bold r:id="rId22"/>
    </p:embeddedFont>
    <p:embeddedFont>
      <p:font typeface="서울남산체 L" panose="02020603020101020101" pitchFamily="18" charset="-127"/>
      <p:regular r:id="rId23"/>
    </p:embeddedFont>
    <p:embeddedFont>
      <p:font typeface="서울남산체 M" panose="02020603020101020101" pitchFamily="18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SEOULNAMSAN B" panose="02020603020101020101" pitchFamily="18" charset="-127"/>
      <p:bold r:id="rId26"/>
    </p:embeddedFont>
    <p:embeddedFont>
      <p:font typeface="SeoulNamsan L" panose="02020403020101020101" pitchFamily="18" charset="-127"/>
      <p:regular r:id="rId27"/>
    </p:embeddedFont>
    <p:embeddedFont>
      <p:font typeface="SeoulNamsan M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219121"/>
    <a:srgbClr val="2E00FA"/>
    <a:srgbClr val="1C476E"/>
    <a:srgbClr val="FFC1C1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 autoAdjust="0"/>
    <p:restoredTop sz="91701" autoAdjust="0"/>
  </p:normalViewPr>
  <p:slideViewPr>
    <p:cSldViewPr snapToGrid="0">
      <p:cViewPr varScale="1">
        <p:scale>
          <a:sx n="112" d="100"/>
          <a:sy n="112" d="100"/>
        </p:scale>
        <p:origin x="1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2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9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10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90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910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6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10" Type="http://schemas.openxmlformats.org/officeDocument/2006/relationships/image" Target="../media/image10.png"/><Relationship Id="rId19" Type="http://schemas.openxmlformats.org/officeDocument/2006/relationships/image" Target="../media/image10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8363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양자 회로에서의 </a:t>
            </a:r>
            <a:r>
              <a:rPr lang="ko-KR" altLang="en-US" sz="4400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덧셈기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최적화 구현 및 응용 동향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[CISC-W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2022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A5EEA6-02CF-C379-4220-F51EC100CD1B}"/>
              </a:ext>
            </a:extLst>
          </p:cNvPr>
          <p:cNvSpPr/>
          <p:nvPr/>
        </p:nvSpPr>
        <p:spPr>
          <a:xfrm>
            <a:off x="5973166" y="1978695"/>
            <a:ext cx="4271345" cy="2062876"/>
          </a:xfrm>
          <a:prstGeom prst="rect">
            <a:avLst/>
          </a:prstGeom>
          <a:solidFill>
            <a:schemeClr val="accent4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CAE84E-69E9-541C-9037-E210B57B52D3}"/>
              </a:ext>
            </a:extLst>
          </p:cNvPr>
          <p:cNvSpPr/>
          <p:nvPr/>
        </p:nvSpPr>
        <p:spPr>
          <a:xfrm>
            <a:off x="679940" y="1985398"/>
            <a:ext cx="4394179" cy="2062876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구현사례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3.2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Thapliyal et al.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의 개선된 </a:t>
            </a: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QCLA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[4]</a:t>
            </a:r>
            <a:endParaRPr lang="ko-KR" altLang="en-US" baseline="30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374EF-C93C-0B87-B042-5B4580795FF5}"/>
              </a:ext>
            </a:extLst>
          </p:cNvPr>
          <p:cNvSpPr txBox="1"/>
          <p:nvPr/>
        </p:nvSpPr>
        <p:spPr>
          <a:xfrm>
            <a:off x="-54429" y="6396726"/>
            <a:ext cx="1245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[4] Thapliyal, Himanshu, Edgard Muñoz-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Coreas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and Vladislav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Khalus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. "T-count and qubit optimized quantum circuit designs of carry lookahead adder."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arXiv:2004.01826 (2020).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E473B-9FB6-C3DE-A97D-E9A21BF6F118}"/>
              </a:ext>
            </a:extLst>
          </p:cNvPr>
          <p:cNvSpPr txBox="1"/>
          <p:nvPr/>
        </p:nvSpPr>
        <p:spPr>
          <a:xfrm>
            <a:off x="411920" y="1094345"/>
            <a:ext cx="104194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T-count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큐비트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수를 줄이기 위하여 개선된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QCLA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제안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temporary logical-AND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 </a:t>
            </a:r>
            <a:r>
              <a:rPr lang="en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Uncomputation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적용 →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T-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 수 줄임</a:t>
            </a:r>
            <a:endParaRPr lang="en-US" altLang="ko-KR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D7FA4-38E4-C64F-55B1-6EBC3EDFF02A}"/>
              </a:ext>
            </a:extLst>
          </p:cNvPr>
          <p:cNvSpPr txBox="1"/>
          <p:nvPr/>
        </p:nvSpPr>
        <p:spPr>
          <a:xfrm>
            <a:off x="1031416" y="2065864"/>
            <a:ext cx="365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b="1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Temporary logical-AND </a:t>
            </a:r>
            <a:r>
              <a:rPr lang="ko-KR" altLang="en-US" sz="1800" b="1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게이트</a:t>
            </a:r>
            <a:endParaRPr lang="en-US" altLang="ko-KR" b="1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B8C8C-8114-6984-5279-6F3C4D9398EC}"/>
              </a:ext>
            </a:extLst>
          </p:cNvPr>
          <p:cNvSpPr txBox="1"/>
          <p:nvPr/>
        </p:nvSpPr>
        <p:spPr>
          <a:xfrm>
            <a:off x="6397498" y="2062641"/>
            <a:ext cx="341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b="1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Uncomputation</a:t>
            </a:r>
            <a:r>
              <a:rPr lang="en" altLang="ko-KR" sz="1800" b="1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ko-KR" altLang="en-US" sz="1800" b="1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게이트</a:t>
            </a:r>
            <a:endParaRPr lang="en-US" altLang="ko-KR" b="1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29CBB-E659-0B23-1C1C-7F65CC50979B}"/>
              </a:ext>
            </a:extLst>
          </p:cNvPr>
          <p:cNvSpPr txBox="1"/>
          <p:nvPr/>
        </p:nvSpPr>
        <p:spPr>
          <a:xfrm>
            <a:off x="663771" y="2435196"/>
            <a:ext cx="4394179" cy="1558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두 입력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큐비트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간의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AND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연산 수행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CNOT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ore-KR" altLang="en-US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∙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T/T</a:t>
            </a:r>
            <a:r>
              <a:rPr lang="en-US" altLang="ko-Kore-KR" baseline="300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†</a:t>
            </a:r>
            <a:r>
              <a:rPr lang="ko-Kore-KR" altLang="en-US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∙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H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ore-KR" altLang="en-US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∙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ore-KR" altLang="en-US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∙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다중 타겟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CNOT (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multi-target CNOT)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게이트로 구성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T-count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559EF-AF08-8584-E6EC-00390DB6319C}"/>
              </a:ext>
            </a:extLst>
          </p:cNvPr>
          <p:cNvSpPr txBox="1"/>
          <p:nvPr/>
        </p:nvSpPr>
        <p:spPr>
          <a:xfrm>
            <a:off x="6094521" y="2489682"/>
            <a:ext cx="4018175" cy="1442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logical-AND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 수행 이후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   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위상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제거 연산 수행 → 위상 보정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H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ore-KR" altLang="en-US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∙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Z 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측정으로 구성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T/T</a:t>
            </a:r>
            <a:r>
              <a:rPr lang="en-US" altLang="ko-Kore-KR" baseline="300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† 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 사용</a:t>
            </a:r>
            <a:r>
              <a:rPr lang="en-US" altLang="ko-KR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X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</a:t>
            </a:r>
            <a:r>
              <a:rPr lang="en-US" altLang="ko-KR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T-count = 0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31089CE-DC21-EF76-6152-457DDC00A10C}"/>
              </a:ext>
            </a:extLst>
          </p:cNvPr>
          <p:cNvGrpSpPr/>
          <p:nvPr/>
        </p:nvGrpSpPr>
        <p:grpSpPr>
          <a:xfrm>
            <a:off x="1531976" y="4333316"/>
            <a:ext cx="8952634" cy="1954224"/>
            <a:chOff x="1531976" y="4333316"/>
            <a:chExt cx="8952634" cy="19542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DF837-3DF5-9DCF-13A8-03CF8ACD6C45}"/>
                </a:ext>
              </a:extLst>
            </p:cNvPr>
            <p:cNvSpPr txBox="1"/>
            <p:nvPr/>
          </p:nvSpPr>
          <p:spPr>
            <a:xfrm>
              <a:off x="1531976" y="4333316"/>
              <a:ext cx="16336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FT-QCLA1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E23FD2-687E-4439-4AC8-42B6950B908F}"/>
                </a:ext>
              </a:extLst>
            </p:cNvPr>
            <p:cNvSpPr txBox="1"/>
            <p:nvPr/>
          </p:nvSpPr>
          <p:spPr>
            <a:xfrm>
              <a:off x="3165671" y="4333316"/>
              <a:ext cx="26395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In-FT-QCLA1 </a:t>
              </a:r>
              <a:r>
                <a:rPr lang="en-US" altLang="ko-KR" dirty="0">
                  <a:solidFill>
                    <a:prstClr val="black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rPr>
                <a:t>(in-place)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51504D-B2F8-4B0A-A75F-9F96BE910138}"/>
                </a:ext>
              </a:extLst>
            </p:cNvPr>
            <p:cNvSpPr txBox="1"/>
            <p:nvPr/>
          </p:nvSpPr>
          <p:spPr>
            <a:xfrm>
              <a:off x="3289716" y="4827240"/>
              <a:ext cx="32549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Out-FT-QCLA1 </a:t>
              </a:r>
              <a:r>
                <a:rPr lang="en-US" altLang="ko-KR" dirty="0">
                  <a:solidFill>
                    <a:prstClr val="black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rPr>
                <a:t>(out-of-place)</a:t>
              </a:r>
            </a:p>
          </p:txBody>
        </p:sp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EE236F6F-098F-9A7E-E51A-2C485DD485E8}"/>
                </a:ext>
              </a:extLst>
            </p:cNvPr>
            <p:cNvCxnSpPr>
              <a:cxnSpLocks/>
              <a:stCxn id="18" idx="1"/>
              <a:endCxn id="19" idx="1"/>
            </p:cNvCxnSpPr>
            <p:nvPr/>
          </p:nvCxnSpPr>
          <p:spPr>
            <a:xfrm rot="10800000" flipH="1" flipV="1">
              <a:off x="3165670" y="4517982"/>
              <a:ext cx="124045" cy="493924"/>
            </a:xfrm>
            <a:prstGeom prst="bentConnector3">
              <a:avLst>
                <a:gd name="adj1" fmla="val -18428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0E825E-2C03-96B6-15C7-142321FAB369}"/>
                </a:ext>
              </a:extLst>
            </p:cNvPr>
            <p:cNvSpPr txBox="1"/>
            <p:nvPr/>
          </p:nvSpPr>
          <p:spPr>
            <a:xfrm>
              <a:off x="1654810" y="5468410"/>
              <a:ext cx="16336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FT-QCLA2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F684F-6770-0F33-ABC4-16ED6BFAAB20}"/>
                </a:ext>
              </a:extLst>
            </p:cNvPr>
            <p:cNvSpPr txBox="1"/>
            <p:nvPr/>
          </p:nvSpPr>
          <p:spPr>
            <a:xfrm>
              <a:off x="3288505" y="5468410"/>
              <a:ext cx="26395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In-FT-QCLA2 </a:t>
              </a:r>
              <a:r>
                <a:rPr lang="en-US" altLang="ko-KR" dirty="0">
                  <a:solidFill>
                    <a:prstClr val="black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rPr>
                <a:t>(in-place)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AF3F3C-8A5C-96C4-7D65-61088B2424AE}"/>
                </a:ext>
              </a:extLst>
            </p:cNvPr>
            <p:cNvSpPr txBox="1"/>
            <p:nvPr/>
          </p:nvSpPr>
          <p:spPr>
            <a:xfrm>
              <a:off x="3289716" y="5918208"/>
              <a:ext cx="32549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Out-FT-QCLA2 </a:t>
              </a:r>
              <a:r>
                <a:rPr lang="en-US" altLang="ko-KR" dirty="0">
                  <a:solidFill>
                    <a:prstClr val="black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rPr>
                <a:t>(out-of-place)</a:t>
              </a:r>
            </a:p>
          </p:txBody>
        </p:sp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AA3313DF-540B-B1D0-B2FE-58701AE649D9}"/>
                </a:ext>
              </a:extLst>
            </p:cNvPr>
            <p:cNvCxnSpPr>
              <a:cxnSpLocks/>
              <a:stCxn id="34" idx="1"/>
              <a:endCxn id="35" idx="1"/>
            </p:cNvCxnSpPr>
            <p:nvPr/>
          </p:nvCxnSpPr>
          <p:spPr>
            <a:xfrm rot="10800000" flipH="1" flipV="1">
              <a:off x="3288504" y="5653076"/>
              <a:ext cx="1211" cy="449798"/>
            </a:xfrm>
            <a:prstGeom prst="bentConnector3">
              <a:avLst>
                <a:gd name="adj1" fmla="val -1201255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4224FA-058C-D296-20AF-75BD19A9B2C5}"/>
                </a:ext>
              </a:extLst>
            </p:cNvPr>
            <p:cNvSpPr txBox="1"/>
            <p:nvPr/>
          </p:nvSpPr>
          <p:spPr>
            <a:xfrm>
              <a:off x="6544661" y="4580351"/>
              <a:ext cx="38148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1C476E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⇒ T-count</a:t>
              </a:r>
              <a:r>
                <a:rPr lang="ko-KR" altLang="en-US" sz="2000" dirty="0">
                  <a:solidFill>
                    <a:srgbClr val="1C476E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최적화에 집중</a:t>
              </a:r>
              <a:endParaRPr lang="en-US" altLang="ko-KR" sz="2000" dirty="0">
                <a:solidFill>
                  <a:srgbClr val="1C476E"/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38" name="오른쪽 중괄호[R] 37">
              <a:extLst>
                <a:ext uri="{FF2B5EF4-FFF2-40B4-BE49-F238E27FC236}">
                  <a16:creationId xmlns:a16="http://schemas.microsoft.com/office/drawing/2014/main" id="{7C48E5C3-16A6-28A6-87DD-0373F1EA4596}"/>
                </a:ext>
              </a:extLst>
            </p:cNvPr>
            <p:cNvSpPr/>
            <p:nvPr/>
          </p:nvSpPr>
          <p:spPr>
            <a:xfrm>
              <a:off x="6710198" y="4484481"/>
              <a:ext cx="143357" cy="576000"/>
            </a:xfrm>
            <a:prstGeom prst="rightBrace">
              <a:avLst/>
            </a:prstGeom>
            <a:ln w="28575">
              <a:solidFill>
                <a:srgbClr val="1C47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8853C9-42D0-3871-99B0-2AF7795B62E3}"/>
                </a:ext>
              </a:extLst>
            </p:cNvPr>
            <p:cNvSpPr txBox="1"/>
            <p:nvPr/>
          </p:nvSpPr>
          <p:spPr>
            <a:xfrm>
              <a:off x="6669768" y="5666463"/>
              <a:ext cx="38148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1C476E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⇒ </a:t>
              </a:r>
              <a:r>
                <a:rPr lang="ko-KR" altLang="en-US" sz="2000" dirty="0" err="1">
                  <a:solidFill>
                    <a:srgbClr val="1C476E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큐비트</a:t>
              </a:r>
              <a:r>
                <a:rPr lang="ko-KR" altLang="en-US" sz="2000" dirty="0">
                  <a:solidFill>
                    <a:srgbClr val="1C476E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비용 최적화에 집중</a:t>
              </a:r>
              <a:endParaRPr lang="en-US" altLang="ko-KR" sz="2000" dirty="0">
                <a:solidFill>
                  <a:srgbClr val="1C476E"/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40" name="오른쪽 중괄호[R] 39">
              <a:extLst>
                <a:ext uri="{FF2B5EF4-FFF2-40B4-BE49-F238E27FC236}">
                  <a16:creationId xmlns:a16="http://schemas.microsoft.com/office/drawing/2014/main" id="{741FB2A1-4B34-DDD3-3227-B6CFDC58F7B0}"/>
                </a:ext>
              </a:extLst>
            </p:cNvPr>
            <p:cNvSpPr/>
            <p:nvPr/>
          </p:nvSpPr>
          <p:spPr>
            <a:xfrm>
              <a:off x="6710198" y="5570593"/>
              <a:ext cx="143357" cy="576000"/>
            </a:xfrm>
            <a:prstGeom prst="rightBrace">
              <a:avLst/>
            </a:prstGeom>
            <a:ln w="28575">
              <a:solidFill>
                <a:srgbClr val="1C47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꺾인 연결선[E] 41">
              <a:extLst>
                <a:ext uri="{FF2B5EF4-FFF2-40B4-BE49-F238E27FC236}">
                  <a16:creationId xmlns:a16="http://schemas.microsoft.com/office/drawing/2014/main" id="{CBC46E3A-2868-9032-6135-1C0C42C602B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789686" y="4520481"/>
              <a:ext cx="1211" cy="1116000"/>
            </a:xfrm>
            <a:prstGeom prst="bentConnector3">
              <a:avLst>
                <a:gd name="adj1" fmla="val -1201255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61DCF6-3FD2-F03C-1DF1-6AF17746CB8D}"/>
              </a:ext>
            </a:extLst>
          </p:cNvPr>
          <p:cNvSpPr/>
          <p:nvPr/>
        </p:nvSpPr>
        <p:spPr>
          <a:xfrm>
            <a:off x="719457" y="1528704"/>
            <a:ext cx="3163921" cy="3207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75E547-B08D-55D8-1A23-258050F4916C}"/>
              </a:ext>
            </a:extLst>
          </p:cNvPr>
          <p:cNvSpPr/>
          <p:nvPr/>
        </p:nvSpPr>
        <p:spPr>
          <a:xfrm>
            <a:off x="4107433" y="1524120"/>
            <a:ext cx="2412900" cy="32073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구현사례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3.3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CDKM ripple-carry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덧셈기를 적용한 사례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9BA73-D541-CC9D-EBD6-93AB88AEFDA9}"/>
              </a:ext>
            </a:extLst>
          </p:cNvPr>
          <p:cNvSpPr txBox="1"/>
          <p:nvPr/>
        </p:nvSpPr>
        <p:spPr>
          <a:xfrm>
            <a:off x="0" y="6211669"/>
            <a:ext cx="1245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[4] Jang,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Kyungbae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et al. "Parallel quantum addition for Korean block ciphers." Quantum Information Processing 21.11 (2022): 1-25.</a:t>
            </a:r>
          </a:p>
          <a:p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[5] Jang, </a:t>
            </a:r>
            <a:r>
              <a:rPr lang="en-US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Kyungbae</a:t>
            </a:r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et al. "Improved Quantum Analysis of SPECK and </a:t>
            </a:r>
            <a:r>
              <a:rPr lang="en-US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LowMC</a:t>
            </a:r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 (Full Version)." Cryptology </a:t>
            </a:r>
            <a:r>
              <a:rPr lang="en-US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ePrint</a:t>
            </a:r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 Archive (2022).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[6]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Song,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Gyeongju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et al. "A Parallel Quantum Circuit Implementations of LSH Hash Function for Use with Grover’s Algorithm." Applied Sciences 12.21 (2022): 10891.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5B4CA-5B22-42F6-AE06-540A0DF71A2B}"/>
              </a:ext>
            </a:extLst>
          </p:cNvPr>
          <p:cNvSpPr txBox="1"/>
          <p:nvPr/>
        </p:nvSpPr>
        <p:spPr>
          <a:xfrm>
            <a:off x="939111" y="1859428"/>
            <a:ext cx="1041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 ripple-carry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덧셈기의 경우 대다수의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“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경량 블록 암호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”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양자 회로 구현에 사용되었음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DE72A-EAE8-9B0E-4760-B22122C2A42A}"/>
              </a:ext>
            </a:extLst>
          </p:cNvPr>
          <p:cNvSpPr txBox="1"/>
          <p:nvPr/>
        </p:nvSpPr>
        <p:spPr>
          <a:xfrm>
            <a:off x="1311644" y="3604708"/>
            <a:ext cx="9183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최근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경량 블록 암호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SPECK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을 병렬 구조로 구성하여 회로를 최적화한 논문</a:t>
            </a:r>
            <a:r>
              <a:rPr lang="en-US" altLang="ko-KR" sz="2000" baseline="30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[5]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에서도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ripple-carry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덧셈기가 적용됨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A6542-83DD-2888-5853-6A2B71AA05BF}"/>
              </a:ext>
            </a:extLst>
          </p:cNvPr>
          <p:cNvSpPr txBox="1"/>
          <p:nvPr/>
        </p:nvSpPr>
        <p:spPr>
          <a:xfrm>
            <a:off x="1311644" y="2578180"/>
            <a:ext cx="9183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국산암호인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CHAM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과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LEA, HIGHT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병렬 구조로 디자인하여 구현한 양자 회로</a:t>
            </a:r>
            <a:r>
              <a:rPr lang="en-US" altLang="ko-KR" sz="2000" baseline="30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[4]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에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 ripple-carry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덧셈기가 사용됨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5788E-097C-64B1-9FCE-C36345C3FB75}"/>
              </a:ext>
            </a:extLst>
          </p:cNvPr>
          <p:cNvSpPr txBox="1"/>
          <p:nvPr/>
        </p:nvSpPr>
        <p:spPr>
          <a:xfrm>
            <a:off x="1311644" y="4631236"/>
            <a:ext cx="9183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해시함수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LSH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양자 회로를 최적화하고 공격 비용을 추정한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논문</a:t>
            </a:r>
            <a:r>
              <a:rPr lang="en-US" altLang="ko-KR" sz="2000" baseline="30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[6]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에서도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ripple-carry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덧셈기가 적용됨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374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670021" y="2446683"/>
            <a:ext cx="11065004" cy="101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지금까지 발표된 암호의 양자회로 구현 논문들의 대다수가 </a:t>
            </a:r>
            <a:r>
              <a:rPr kumimoji="0" lang="en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CDKM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사용하고 있음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70021" y="1254731"/>
            <a:ext cx="10264679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본 논문에서는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ARX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기반 블록 암호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와 해시함수의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회로 구현에 자주 사용되는 양자 덧셈기의 최적화 구현 사례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동향에 대하여 알아보았음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0C130-C56C-99A7-B279-9808418B4260}"/>
              </a:ext>
            </a:extLst>
          </p:cNvPr>
          <p:cNvSpPr txBox="1">
            <a:spLocks/>
          </p:cNvSpPr>
          <p:nvPr/>
        </p:nvSpPr>
        <p:spPr>
          <a:xfrm>
            <a:off x="670021" y="3376701"/>
            <a:ext cx="10598934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최근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 깊이의 중요성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도 고려가 되면서 최신 연구들은 공통적으로 양자 회로를 낮출 수 있는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QCLA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덧셈기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 연구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활발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하게 이뤄지고 있음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968EECE-0803-5EAE-DC01-BDB561C73F3D}"/>
              </a:ext>
            </a:extLst>
          </p:cNvPr>
          <p:cNvSpPr txBox="1">
            <a:spLocks/>
          </p:cNvSpPr>
          <p:nvPr/>
        </p:nvSpPr>
        <p:spPr>
          <a:xfrm>
            <a:off x="670020" y="4718383"/>
            <a:ext cx="10391679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4"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최적화된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QCLA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덧셈기를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ARX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기반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경량 블록 암호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및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해시함수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구현에 적용한다면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 회로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보다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효율적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 구성할 수 있을 것으로 기대됨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AC0668-E9B7-6A2D-4B12-E2473B94C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서론</a:t>
            </a:r>
            <a:endParaRPr kumimoji="1" lang="ko-Kore-KR" altLang="en-US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89B91-791B-2DF2-1163-9671166BA8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관련연구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(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2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.1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Ripple-carry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 </a:t>
            </a:r>
            <a:r>
              <a:rPr kumimoji="1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덧셈기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~ 2.2 QCLA)</a:t>
            </a:r>
            <a:endParaRPr kumimoji="1" lang="ko-Kore-KR" altLang="en-US" sz="2000" b="0" i="0" u="none" strike="noStrike" kern="1200" cap="none" spc="0" normalizeH="0" baseline="0" noProof="0" dirty="0">
              <a:ln>
                <a:solidFill>
                  <a:srgbClr val="E7E6E6">
                    <a:lumMod val="25000"/>
                  </a:srgb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oulNamsan L" panose="02020403020101020101" pitchFamily="18" charset="-127"/>
              <a:ea typeface="SeoulNamsan L" panose="02020403020101020101" pitchFamily="18" charset="-127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BAC98-73F5-F91A-DCED-5400A5C922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구현사례</a:t>
            </a:r>
            <a:r>
              <a:rPr kumimoji="1" lang="ko-KR" altLang="en-US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(3.1 ~ 3.3)</a:t>
            </a:r>
            <a:endParaRPr kumimoji="1" lang="ko-Kore-KR" altLang="en-US" sz="2000" u="none" strike="noStrike" kern="1200" cap="none" spc="0" normalizeH="0" baseline="0" noProof="0" dirty="0">
              <a:ln>
                <a:solidFill>
                  <a:srgbClr val="E7E6E6">
                    <a:lumMod val="25000"/>
                  </a:srgb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558901-576C-C438-10F8-E12B2C27DA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ko-KR" altLang="en-US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결론</a:t>
            </a:r>
            <a:endParaRPr kumimoji="1" lang="ko-Kore-KR" altLang="en-US" b="1" dirty="0">
              <a:ln>
                <a:solidFill>
                  <a:srgbClr val="E7E6E6">
                    <a:lumMod val="25000"/>
                  </a:srgbClr>
                </a:solidFill>
              </a:ln>
              <a:solidFill>
                <a:srgbClr val="E7E6E6">
                  <a:lumMod val="25000"/>
                </a:srgbClr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23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638434" y="1362348"/>
            <a:ext cx="10474066" cy="101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고성능의 양자 컴퓨터 발전 → 기존의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암호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들이 가지는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안전성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검증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하기 위하여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암호를 양자 회로로 구현하여 공격 </a:t>
            </a:r>
            <a:r>
              <a:rPr lang="ko-KR" altLang="en-US" sz="2200" b="1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추정 비용을 구하는 연구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진행중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559078" y="5307117"/>
            <a:ext cx="11073841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⇒ 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자주 사용되는 덧셈기들을 양자 회로 상에서 최적화 구현한 사례와</a:t>
            </a:r>
            <a:endParaRPr lang="en-US" altLang="ko-KR" sz="22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실제 암호 양자 회로 구현에 적용한 사례를 정리함</a:t>
            </a:r>
            <a:endParaRPr lang="ko-KR" altLang="en-US" sz="16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558205D-B5AC-75A5-4DCC-D53B4FB6CC66}"/>
              </a:ext>
            </a:extLst>
          </p:cNvPr>
          <p:cNvSpPr txBox="1">
            <a:spLocks/>
          </p:cNvSpPr>
          <p:nvPr/>
        </p:nvSpPr>
        <p:spPr>
          <a:xfrm>
            <a:off x="638431" y="2449464"/>
            <a:ext cx="10915133" cy="101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암호의 양자 회로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공격 비용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회로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구성의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효율성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관련이 깊음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양자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최적화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상당히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중요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함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2811884-17EA-42E1-E2AE-C5E72F3ABF1D}"/>
              </a:ext>
            </a:extLst>
          </p:cNvPr>
          <p:cNvSpPr txBox="1">
            <a:spLocks/>
          </p:cNvSpPr>
          <p:nvPr/>
        </p:nvSpPr>
        <p:spPr>
          <a:xfrm>
            <a:off x="638433" y="3536580"/>
            <a:ext cx="9653049" cy="158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ARX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구조 기반의 블록 암호들은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법덧셈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(Addition Modulo)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핵심연산으로 사용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해시 함수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SHA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도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덧셈기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사용이 필수적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덧셈기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하면 암호의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양자회로 최적화 가능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2.1.1 Ripple-carry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덧셈기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21123-FE9D-3B33-077E-9F2E549E7AC4}"/>
              </a:ext>
            </a:extLst>
          </p:cNvPr>
          <p:cNvSpPr txBox="1"/>
          <p:nvPr/>
        </p:nvSpPr>
        <p:spPr>
          <a:xfrm>
            <a:off x="411920" y="1046706"/>
            <a:ext cx="312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전가산기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(</a:t>
            </a:r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Full Adder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)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7C741F-16A3-5E38-947E-06B32A497C1E}"/>
                  </a:ext>
                </a:extLst>
              </p:cNvPr>
              <p:cNvSpPr txBox="1"/>
              <p:nvPr/>
            </p:nvSpPr>
            <p:spPr>
              <a:xfrm>
                <a:off x="411920" y="1550894"/>
                <a:ext cx="7400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입력 비트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𝑎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𝑏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와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아랫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자리수에서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발생한 캐리 비트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𝑐</m:t>
                    </m:r>
                  </m:oMath>
                </a14:m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더하는 논리회로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7C741F-16A3-5E38-947E-06B32A49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550894"/>
                <a:ext cx="7400365" cy="369332"/>
              </a:xfrm>
              <a:prstGeom prst="rect">
                <a:avLst/>
              </a:prstGeom>
              <a:blipFill>
                <a:blip r:embed="rId3"/>
                <a:stretch>
                  <a:fillRect l="-685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08C79-AAEF-5B59-D1EF-E5F72CA2761E}"/>
                  </a:ext>
                </a:extLst>
              </p:cNvPr>
              <p:cNvSpPr txBox="1"/>
              <p:nvPr/>
            </p:nvSpPr>
            <p:spPr>
              <a:xfrm>
                <a:off x="7361976" y="1550894"/>
                <a:ext cx="1481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en-US" altLang="ko-Kore-KR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08C79-AAEF-5B59-D1EF-E5F72CA27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76" y="1550894"/>
                <a:ext cx="1481496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5F69A9B-4DC6-327F-1061-2C95DAA1D0E7}"/>
              </a:ext>
            </a:extLst>
          </p:cNvPr>
          <p:cNvSpPr txBox="1"/>
          <p:nvPr/>
        </p:nvSpPr>
        <p:spPr>
          <a:xfrm>
            <a:off x="411920" y="2270377"/>
            <a:ext cx="312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Ripple-carry </a:t>
            </a:r>
            <a:r>
              <a:rPr kumimoji="1" lang="ko-KR" altLang="en-US" sz="2400" b="1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덧셈기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6FDEF2-FD3E-70A8-C59F-9AB365FD869B}"/>
                  </a:ext>
                </a:extLst>
              </p:cNvPr>
              <p:cNvSpPr txBox="1"/>
              <p:nvPr/>
            </p:nvSpPr>
            <p:spPr>
              <a:xfrm>
                <a:off x="411920" y="2768893"/>
                <a:ext cx="7400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전가산기를 </a:t>
                </a:r>
                <a:r>
                  <a:rPr lang="en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bit-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자리 수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𝑛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만큼 일렬로 연결하여 구성한 덧셈회로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6FDEF2-FD3E-70A8-C59F-9AB365FD8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2768893"/>
                <a:ext cx="7400365" cy="369332"/>
              </a:xfrm>
              <a:prstGeom prst="rect">
                <a:avLst/>
              </a:prstGeom>
              <a:blipFill>
                <a:blip r:embed="rId5"/>
                <a:stretch>
                  <a:fillRect l="-685" t="-3226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852C92-FC1F-682D-6E6A-3619DD217A44}"/>
                  </a:ext>
                </a:extLst>
              </p:cNvPr>
              <p:cNvSpPr txBox="1"/>
              <p:nvPr/>
            </p:nvSpPr>
            <p:spPr>
              <a:xfrm>
                <a:off x="411920" y="3174572"/>
                <a:ext cx="11564927" cy="765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[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장점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]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회로가 간단</a:t>
                </a:r>
                <a:endParaRPr lang="en-US" altLang="ko-KR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285750" indent="-285750">
                  <a:lnSpc>
                    <a:spcPct val="125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[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단점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]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𝑛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이 커질수록 전가산기 사이에 딜레이가 발생하여 </a:t>
                </a:r>
                <a:r>
                  <a:rPr lang="ko-KR" altLang="en-US" sz="1800" b="1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계산 시간이 </a:t>
                </a:r>
                <a:r>
                  <a:rPr lang="ko-KR" altLang="en-US" sz="1800" b="1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길어</a:t>
                </a:r>
                <a:r>
                  <a:rPr lang="ko-KR" altLang="en-US" b="1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짐</a:t>
                </a:r>
                <a:endParaRPr lang="ko-Kore-KR" alt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852C92-FC1F-682D-6E6A-3619DD21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3174572"/>
                <a:ext cx="11564927" cy="765018"/>
              </a:xfrm>
              <a:prstGeom prst="rect">
                <a:avLst/>
              </a:prstGeom>
              <a:blipFill>
                <a:blip r:embed="rId6"/>
                <a:stretch>
                  <a:fillRect l="-4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35635D-6B4D-7C06-5994-62C8B3DC9142}"/>
              </a:ext>
            </a:extLst>
          </p:cNvPr>
          <p:cNvGrpSpPr/>
          <p:nvPr/>
        </p:nvGrpSpPr>
        <p:grpSpPr>
          <a:xfrm>
            <a:off x="713047" y="4144219"/>
            <a:ext cx="3736106" cy="2179148"/>
            <a:chOff x="2618409" y="1602563"/>
            <a:chExt cx="7670800" cy="44741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D9E2B28-85B5-5128-FDB0-6548AD38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409" y="1602563"/>
              <a:ext cx="7670800" cy="3937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49D5AF-93BA-73FE-ED57-6E0F5306F970}"/>
                </a:ext>
              </a:extLst>
            </p:cNvPr>
            <p:cNvSpPr txBox="1"/>
            <p:nvPr/>
          </p:nvSpPr>
          <p:spPr>
            <a:xfrm>
              <a:off x="3818863" y="5539563"/>
              <a:ext cx="5269887" cy="537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[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그림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1]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en-US" altLang="ko-Kore-KR" sz="11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n=6</a:t>
              </a:r>
              <a:r>
                <a:rPr kumimoji="1" lang="ko-KR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일 때</a:t>
              </a:r>
              <a:r>
                <a:rPr kumimoji="1" lang="en-US" altLang="ko-KR" sz="11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,</a:t>
              </a:r>
              <a:r>
                <a:rPr kumimoji="1" lang="ko-KR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en-US" altLang="ko-KR" sz="11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ripple-carry adder</a:t>
              </a:r>
              <a:r>
                <a:rPr kumimoji="1" lang="en-US" altLang="ko-KR" sz="110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[1]</a:t>
              </a:r>
              <a:endParaRPr kumimoji="1" lang="ko-Kore-KR" altLang="en-US" sz="110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728ED3-0E19-A2CC-046B-444FF3472D10}"/>
              </a:ext>
            </a:extLst>
          </p:cNvPr>
          <p:cNvGrpSpPr/>
          <p:nvPr/>
        </p:nvGrpSpPr>
        <p:grpSpPr>
          <a:xfrm>
            <a:off x="4662457" y="5228036"/>
            <a:ext cx="3295270" cy="1094804"/>
            <a:chOff x="4648512" y="3472415"/>
            <a:chExt cx="3295270" cy="109480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1D8DD60-D304-9E4E-3F3C-0543CE45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740"/>
            <a:stretch/>
          </p:blipFill>
          <p:spPr>
            <a:xfrm>
              <a:off x="6237183" y="3478599"/>
              <a:ext cx="1285170" cy="1066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2555DEF8-D7F1-B946-3AEB-F71FDC1BC507}"/>
                    </a:ext>
                  </a:extLst>
                </p:cNvPr>
                <p:cNvSpPr/>
                <p:nvPr/>
              </p:nvSpPr>
              <p:spPr>
                <a:xfrm>
                  <a:off x="5745213" y="4123365"/>
                  <a:ext cx="41152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2555DEF8-D7F1-B946-3AEB-F71FDC1BC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213" y="4123365"/>
                  <a:ext cx="411523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18182" b="-357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7BC0C3B-A4B2-FB0E-91F6-685EA57E424A}"/>
                    </a:ext>
                  </a:extLst>
                </p:cNvPr>
                <p:cNvSpPr/>
                <p:nvPr/>
              </p:nvSpPr>
              <p:spPr>
                <a:xfrm>
                  <a:off x="5661987" y="3836538"/>
                  <a:ext cx="40177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7BC0C3B-A4B2-FB0E-91F6-685EA57E4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987" y="3836538"/>
                  <a:ext cx="401777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60606" b="-357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13DA823-20FA-C96F-D35A-BE78E4CB95CB}"/>
                    </a:ext>
                  </a:extLst>
                </p:cNvPr>
                <p:cNvSpPr/>
                <p:nvPr/>
              </p:nvSpPr>
              <p:spPr>
                <a:xfrm>
                  <a:off x="5661986" y="3528149"/>
                  <a:ext cx="40177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13DA823-20FA-C96F-D35A-BE78E4CB9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986" y="3528149"/>
                  <a:ext cx="401777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57576" b="-71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5AFC2EE-2122-A474-78E8-2DE6A8CCE422}"/>
                    </a:ext>
                  </a:extLst>
                </p:cNvPr>
                <p:cNvSpPr/>
                <p:nvPr/>
              </p:nvSpPr>
              <p:spPr>
                <a:xfrm>
                  <a:off x="7360930" y="4123365"/>
                  <a:ext cx="58285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5AFC2EE-2122-A474-78E8-2DE6A8CCE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0930" y="4123365"/>
                  <a:ext cx="582852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B94C092-7850-EB93-4DC1-14CFD1EAB3F7}"/>
                    </a:ext>
                  </a:extLst>
                </p:cNvPr>
                <p:cNvSpPr/>
                <p:nvPr/>
              </p:nvSpPr>
              <p:spPr>
                <a:xfrm>
                  <a:off x="7442324" y="3834887"/>
                  <a:ext cx="40177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B94C092-7850-EB93-4DC1-14CFD1EAB3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324" y="3834887"/>
                  <a:ext cx="401777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7F0D3A2-7FC0-FF4A-2FED-9A0700F6D736}"/>
                    </a:ext>
                  </a:extLst>
                </p:cNvPr>
                <p:cNvSpPr/>
                <p:nvPr/>
              </p:nvSpPr>
              <p:spPr>
                <a:xfrm>
                  <a:off x="7454210" y="3536430"/>
                  <a:ext cx="378006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7F0D3A2-7FC0-FF4A-2FED-9A0700F6D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210" y="3536430"/>
                  <a:ext cx="378006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B578382-AD9D-925A-6DDB-75C6A3F7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7392"/>
            <a:stretch/>
          </p:blipFill>
          <p:spPr>
            <a:xfrm>
              <a:off x="4648512" y="3500419"/>
              <a:ext cx="786838" cy="1066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03D7FE-8A0A-3F9C-DA82-78A9A7B5A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607" r="54893"/>
            <a:stretch/>
          </p:blipFill>
          <p:spPr>
            <a:xfrm>
              <a:off x="5385204" y="3472415"/>
              <a:ext cx="301614" cy="10668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A618FF-C164-69E4-A58D-F66FA0261CFF}"/>
              </a:ext>
            </a:extLst>
          </p:cNvPr>
          <p:cNvGrpSpPr/>
          <p:nvPr/>
        </p:nvGrpSpPr>
        <p:grpSpPr>
          <a:xfrm>
            <a:off x="4662457" y="4086371"/>
            <a:ext cx="5912435" cy="1037800"/>
            <a:chOff x="4662457" y="4036297"/>
            <a:chExt cx="5912435" cy="10378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B0305B1-A175-79DA-D242-0E0789DF91E9}"/>
                </a:ext>
              </a:extLst>
            </p:cNvPr>
            <p:cNvGrpSpPr/>
            <p:nvPr/>
          </p:nvGrpSpPr>
          <p:grpSpPr>
            <a:xfrm>
              <a:off x="4662457" y="4044446"/>
              <a:ext cx="3149828" cy="1029651"/>
              <a:chOff x="1102132" y="4773426"/>
              <a:chExt cx="3149828" cy="102965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2F58D42-0C1D-DC1F-EE66-7AF3F82680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1650"/>
              <a:stretch/>
            </p:blipFill>
            <p:spPr>
              <a:xfrm>
                <a:off x="1757037" y="4812477"/>
                <a:ext cx="1927052" cy="9906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8896789-7F79-6A8B-F3C1-219CDD953682}"/>
                      </a:ext>
                    </a:extLst>
                  </p:cNvPr>
                  <p:cNvSpPr/>
                  <p:nvPr/>
                </p:nvSpPr>
                <p:spPr>
                  <a:xfrm>
                    <a:off x="2129579" y="5368642"/>
                    <a:ext cx="41152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8896789-7F79-6A8B-F3C1-219CDD9536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9579" y="5368642"/>
                    <a:ext cx="411523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80C3CC46-42B4-B117-709B-A58430BAD821}"/>
                      </a:ext>
                    </a:extLst>
                  </p:cNvPr>
                  <p:cNvSpPr/>
                  <p:nvPr/>
                </p:nvSpPr>
                <p:spPr>
                  <a:xfrm>
                    <a:off x="2128649" y="5081815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80C3CC46-42B4-B117-709B-A58430BAD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649" y="5081815"/>
                    <a:ext cx="401777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41556D46-6337-3139-192F-6F4CC106F3CF}"/>
                      </a:ext>
                    </a:extLst>
                  </p:cNvPr>
                  <p:cNvSpPr/>
                  <p:nvPr/>
                </p:nvSpPr>
                <p:spPr>
                  <a:xfrm>
                    <a:off x="2128648" y="4773426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A23503D2-1DDE-E2A5-3212-19F874720C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648" y="4773426"/>
                    <a:ext cx="401777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8283E097-BF58-6DC6-45D4-04879D777103}"/>
                      </a:ext>
                    </a:extLst>
                  </p:cNvPr>
                  <p:cNvSpPr/>
                  <p:nvPr/>
                </p:nvSpPr>
                <p:spPr>
                  <a:xfrm>
                    <a:off x="3620051" y="5376923"/>
                    <a:ext cx="582852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C90408B9-D34E-994B-7EFF-CAC9127AE3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0051" y="5376923"/>
                    <a:ext cx="582852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A173CE4E-7A04-4C82-769B-C04F1246356F}"/>
                      </a:ext>
                    </a:extLst>
                  </p:cNvPr>
                  <p:cNvSpPr/>
                  <p:nvPr/>
                </p:nvSpPr>
                <p:spPr>
                  <a:xfrm>
                    <a:off x="3573401" y="5090096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A173CE4E-7A04-4C82-769B-C04F124635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3401" y="5090096"/>
                    <a:ext cx="401777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6060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C82A72F-C449-EDA6-57FA-44AD1683086E}"/>
                      </a:ext>
                    </a:extLst>
                  </p:cNvPr>
                  <p:cNvSpPr/>
                  <p:nvPr/>
                </p:nvSpPr>
                <p:spPr>
                  <a:xfrm>
                    <a:off x="3573400" y="4781707"/>
                    <a:ext cx="67856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C82A72F-C449-EDA6-57FA-44AD168308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3400" y="4781707"/>
                    <a:ext cx="678560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6976DA2-BDB6-9AB1-0606-8C0DBF6349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72408"/>
              <a:stretch/>
            </p:blipFill>
            <p:spPr>
              <a:xfrm>
                <a:off x="1102132" y="4812477"/>
                <a:ext cx="777924" cy="9906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1F39CED-BD87-49D4-9A2A-39502F382DDD}"/>
                </a:ext>
              </a:extLst>
            </p:cNvPr>
            <p:cNvGrpSpPr/>
            <p:nvPr/>
          </p:nvGrpSpPr>
          <p:grpSpPr>
            <a:xfrm>
              <a:off x="8059139" y="4036297"/>
              <a:ext cx="2515753" cy="923330"/>
              <a:chOff x="985170" y="3739214"/>
              <a:chExt cx="2515753" cy="923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DF83F166-E5F7-99D3-EB07-DE69733D9F2C}"/>
                      </a:ext>
                    </a:extLst>
                  </p:cNvPr>
                  <p:cNvSpPr/>
                  <p:nvPr/>
                </p:nvSpPr>
                <p:spPr>
                  <a:xfrm>
                    <a:off x="985170" y="3739214"/>
                    <a:ext cx="251575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kumimoji="1" lang="en-US" altLang="ko-KR" b="0" i="1" dirty="0">
                        <a:latin typeface="Cambria Math" panose="02040503050406030204" pitchFamily="18" charset="0"/>
                      </a:rPr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𝐌𝐀𝐉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en-US" altLang="ko-KR" b="0" i="1" dirty="0">
                      <a:latin typeface="Cambria Math" panose="02040503050406030204" pitchFamily="18" charset="0"/>
                    </a:endParaRPr>
                  </a:p>
                  <a:p>
                    <a:r>
                      <a:rPr kumimoji="1" lang="en-US" altLang="ko-KR" b="0" dirty="0"/>
                      <a:t>       </a:t>
                    </a:r>
                    <a:r>
                      <a:rPr kumimoji="1" lang="en-US" altLang="ko-KR" sz="500" b="0" dirty="0"/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kumimoji="1" lang="en-US" altLang="ko-Kore-KR" dirty="0"/>
                  </a:p>
                </p:txBody>
              </p:sp>
            </mc:Choice>
            <mc:Fallback xmlns="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DF83F166-E5F7-99D3-EB07-DE69733D9F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170" y="3739214"/>
                    <a:ext cx="2515753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2703"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꺾인 연결선[E] 44">
                <a:extLst>
                  <a:ext uri="{FF2B5EF4-FFF2-40B4-BE49-F238E27FC236}">
                    <a16:creationId xmlns:a16="http://schemas.microsoft.com/office/drawing/2014/main" id="{2CB4ECFD-8BDA-6431-33DC-CDF7722841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47497" y="3940373"/>
                <a:ext cx="7200" cy="28800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B49A997-A23B-728E-F627-4580E7684E85}"/>
              </a:ext>
            </a:extLst>
          </p:cNvPr>
          <p:cNvGrpSpPr/>
          <p:nvPr/>
        </p:nvGrpSpPr>
        <p:grpSpPr>
          <a:xfrm>
            <a:off x="8086663" y="5401932"/>
            <a:ext cx="3020608" cy="646331"/>
            <a:chOff x="7182527" y="4126606"/>
            <a:chExt cx="302060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DF094A1-8A14-B13C-E580-35F986FEC0D3}"/>
                    </a:ext>
                  </a:extLst>
                </p:cNvPr>
                <p:cNvSpPr txBox="1"/>
                <p:nvPr/>
              </p:nvSpPr>
              <p:spPr>
                <a:xfrm>
                  <a:off x="7182527" y="4126606"/>
                  <a:ext cx="30206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en-US" altLang="ko-KR" dirty="0">
                    <a:solidFill>
                      <a:prstClr val="black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kumimoji="1" lang="ko-KR" altLang="en-US" b="0" i="1" dirty="0">
                      <a:latin typeface="Cambria Math" panose="02040503050406030204" pitchFamily="18" charset="0"/>
                    </a:rPr>
                    <a:t> </a:t>
                  </a:r>
                  <a:endParaRPr kumimoji="1"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DF094A1-8A14-B13C-E580-35F986FE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2527" y="4126606"/>
                  <a:ext cx="3020608" cy="64633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E9068F8B-3369-C1A6-791E-6EEE639CF4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22339" y="4311608"/>
              <a:ext cx="7200" cy="28800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B90D6EF-3470-597C-7A47-A229DC54A119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 Cuccaro, Steven A., et al. "A new quantum ripple-carry addition circuit." 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quant-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ph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/0410184 (2004).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FCC029-93C1-271B-E1DB-DDF2A49CDC35}"/>
              </a:ext>
            </a:extLst>
          </p:cNvPr>
          <p:cNvGrpSpPr/>
          <p:nvPr/>
        </p:nvGrpSpPr>
        <p:grpSpPr>
          <a:xfrm>
            <a:off x="8335921" y="2141951"/>
            <a:ext cx="3132650" cy="2002268"/>
            <a:chOff x="6281928" y="3520439"/>
            <a:chExt cx="4878362" cy="3118059"/>
          </a:xfrm>
        </p:grpSpPr>
        <p:pic>
          <p:nvPicPr>
            <p:cNvPr id="4" name="Picture 2" descr="Ripple Carry Adder">
              <a:extLst>
                <a:ext uri="{FF2B5EF4-FFF2-40B4-BE49-F238E27FC236}">
                  <a16:creationId xmlns:a16="http://schemas.microsoft.com/office/drawing/2014/main" id="{AF7033CA-A521-1A08-523D-141CC3C77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5" t="2301" r="2645" b="2842"/>
            <a:stretch/>
          </p:blipFill>
          <p:spPr bwMode="auto">
            <a:xfrm>
              <a:off x="6281928" y="3520439"/>
              <a:ext cx="4878362" cy="3118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818FA9-E77F-21AC-F64E-272C4CED56D7}"/>
                </a:ext>
              </a:extLst>
            </p:cNvPr>
            <p:cNvSpPr/>
            <p:nvPr/>
          </p:nvSpPr>
          <p:spPr>
            <a:xfrm>
              <a:off x="6368616" y="4365112"/>
              <a:ext cx="799372" cy="64993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2.1.2 CDKM Ripple-carry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덧셈기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21123-FE9D-3B33-077E-9F2E549E7AC4}"/>
              </a:ext>
            </a:extLst>
          </p:cNvPr>
          <p:cNvSpPr txBox="1"/>
          <p:nvPr/>
        </p:nvSpPr>
        <p:spPr>
          <a:xfrm>
            <a:off x="411919" y="1046706"/>
            <a:ext cx="859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CDKM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(</a:t>
            </a:r>
            <a:r>
              <a:rPr kumimoji="1" lang="en-US" altLang="ko-Kore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The Cuccaro-</a:t>
            </a:r>
            <a:r>
              <a:rPr kumimoji="1" lang="en-US" altLang="ko-Kore-KR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DraperKutin</a:t>
            </a:r>
            <a:r>
              <a:rPr kumimoji="1" lang="en-US" altLang="ko-Kore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-Moulton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)</a:t>
            </a:r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ripple-carry</a:t>
            </a:r>
            <a:r>
              <a:rPr kumimoji="1" lang="ko-KR" altLang="en-US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ko-KR" altLang="en-US" sz="2400" b="1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덧셈기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2C92-FC1F-682D-6E6A-3619DD217A44}"/>
              </a:ext>
            </a:extLst>
          </p:cNvPr>
          <p:cNvSpPr txBox="1"/>
          <p:nvPr/>
        </p:nvSpPr>
        <p:spPr>
          <a:xfrm>
            <a:off x="427669" y="1521563"/>
            <a:ext cx="4505821" cy="74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2004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Cuccaro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등에 의해 제안됨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기존의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Ripple-carry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덧셈기를 향상시킨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61FCD-8E45-DF76-850D-227A24315B13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 Cuccaro, Steven A., et al. "A new quantum ripple-carry addition circuit." 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quant-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ph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/0410184 (2004).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70B2B9-B1EF-4DAC-3A51-27E80DA5E8DA}"/>
              </a:ext>
            </a:extLst>
          </p:cNvPr>
          <p:cNvGrpSpPr/>
          <p:nvPr/>
        </p:nvGrpSpPr>
        <p:grpSpPr>
          <a:xfrm>
            <a:off x="6388918" y="2760732"/>
            <a:ext cx="4925361" cy="3293475"/>
            <a:chOff x="6292905" y="2517819"/>
            <a:chExt cx="4925361" cy="329347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D75416F-FEA1-6718-3590-BE4CA15F704D}"/>
                </a:ext>
              </a:extLst>
            </p:cNvPr>
            <p:cNvSpPr/>
            <p:nvPr/>
          </p:nvSpPr>
          <p:spPr>
            <a:xfrm>
              <a:off x="6304781" y="2892816"/>
              <a:ext cx="4913485" cy="29184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0543D3-06E8-37A7-88A7-A77197146A55}"/>
                </a:ext>
              </a:extLst>
            </p:cNvPr>
            <p:cNvSpPr/>
            <p:nvPr/>
          </p:nvSpPr>
          <p:spPr>
            <a:xfrm>
              <a:off x="6292905" y="2517819"/>
              <a:ext cx="2790166" cy="369332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4C126B-AA74-68E2-4921-6C60AE8CA797}"/>
                </a:ext>
              </a:extLst>
            </p:cNvPr>
            <p:cNvSpPr txBox="1"/>
            <p:nvPr/>
          </p:nvSpPr>
          <p:spPr>
            <a:xfrm>
              <a:off x="6403901" y="2554419"/>
              <a:ext cx="2563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CDKM</a:t>
              </a:r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en-US" altLang="ko-KR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Ripple-carry</a:t>
              </a:r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ko-KR" altLang="en-US" sz="1600" dirty="0" err="1">
                  <a:latin typeface="SeoulNamsan M" panose="02020603020101020101" pitchFamily="18" charset="-127"/>
                  <a:ea typeface="SeoulNamsan M" panose="02020603020101020101" pitchFamily="18" charset="-127"/>
                </a:rPr>
                <a:t>덧셈기</a:t>
              </a:r>
              <a:endParaRPr kumimoji="1" lang="ko-Kore-KR" altLang="en-US" sz="1600" dirty="0"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2C3C7E-1486-3B75-98D8-93E9816EF953}"/>
                </a:ext>
              </a:extLst>
            </p:cNvPr>
            <p:cNvSpPr txBox="1"/>
            <p:nvPr/>
          </p:nvSpPr>
          <p:spPr>
            <a:xfrm>
              <a:off x="6431113" y="3014782"/>
              <a:ext cx="4503980" cy="3754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보조 </a:t>
              </a:r>
              <a:r>
                <a:rPr lang="ko-KR" altLang="en-US" sz="1600" dirty="0" err="1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큐비트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1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개만 사용</a:t>
              </a: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→ </a:t>
              </a:r>
              <a:r>
                <a:rPr lang="ko-KR" altLang="en-US" sz="1600" dirty="0" err="1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큐비트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절약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A220E1-6918-2FA8-D9B8-42D5A3855407}"/>
                </a:ext>
              </a:extLst>
            </p:cNvPr>
            <p:cNvSpPr txBox="1"/>
            <p:nvPr/>
          </p:nvSpPr>
          <p:spPr>
            <a:xfrm>
              <a:off x="6435280" y="3371479"/>
              <a:ext cx="4670612" cy="670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en-US" altLang="ko-KR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UMA</a:t>
              </a:r>
              <a:r>
                <a:rPr lang="ko-KR" altLang="en-US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연산을 </a:t>
              </a:r>
              <a:r>
                <a:rPr lang="en-US" altLang="ko-KR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CNOT 3</a:t>
              </a:r>
              <a:r>
                <a:rPr lang="ko-KR" altLang="en-US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개로 구현</a:t>
              </a:r>
              <a:endParaRPr lang="en-US" altLang="ko-KR" sz="1600" dirty="0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634950" lvl="1" indent="-285750">
                <a:lnSpc>
                  <a:spcPct val="120000"/>
                </a:lnSpc>
                <a:buFontTx/>
                <a:buChar char="-"/>
              </a:pPr>
              <a:r>
                <a:rPr lang="ko-KR" altLang="en-US" sz="1600" dirty="0"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병렬 연산 가능하게 하여 회로의 깊이를 줄임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33D484-F17C-D267-1A5B-6D6587FF2D45}"/>
                    </a:ext>
                  </a:extLst>
                </p:cNvPr>
                <p:cNvSpPr txBox="1"/>
                <p:nvPr/>
              </p:nvSpPr>
              <p:spPr>
                <a:xfrm>
                  <a:off x="6431113" y="3997980"/>
                  <a:ext cx="3605027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𝑛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4</m:t>
                      </m:r>
                    </m:oMath>
                  </a14:m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인 경우에만 사용 가능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33D484-F17C-D267-1A5B-6D6587FF2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113" y="3997980"/>
                  <a:ext cx="3605027" cy="374333"/>
                </a:xfrm>
                <a:prstGeom prst="rect">
                  <a:avLst/>
                </a:prstGeom>
                <a:blipFill>
                  <a:blip r:embed="rId3"/>
                  <a:stretch>
                    <a:fillRect l="-352" b="-2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86C46-D1B0-90AD-F5AA-1A81B72B68DB}"/>
                </a:ext>
              </a:extLst>
            </p:cNvPr>
            <p:cNvGrpSpPr/>
            <p:nvPr/>
          </p:nvGrpSpPr>
          <p:grpSpPr>
            <a:xfrm>
              <a:off x="7119185" y="4498727"/>
              <a:ext cx="3177331" cy="1066800"/>
              <a:chOff x="8734702" y="3778795"/>
              <a:chExt cx="3177331" cy="106680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5E032BB-0EE5-D451-CA65-491F6AAF80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7392"/>
              <a:stretch/>
            </p:blipFill>
            <p:spPr>
              <a:xfrm>
                <a:off x="8734702" y="3778795"/>
                <a:ext cx="786838" cy="106680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B9B0666-13C7-988D-3B8D-B8131F9CE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9033" y="3870839"/>
                <a:ext cx="2413000" cy="850900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5FE8C2E-CDB8-A7C7-18B5-D8E6E9F5DAFA}"/>
              </a:ext>
            </a:extLst>
          </p:cNvPr>
          <p:cNvGrpSpPr/>
          <p:nvPr/>
        </p:nvGrpSpPr>
        <p:grpSpPr>
          <a:xfrm>
            <a:off x="1043913" y="2760732"/>
            <a:ext cx="3869569" cy="3293474"/>
            <a:chOff x="947900" y="2517819"/>
            <a:chExt cx="3869569" cy="32934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2DC93F6-2AEC-628B-4913-953F84E67779}"/>
                </a:ext>
              </a:extLst>
            </p:cNvPr>
            <p:cNvSpPr/>
            <p:nvPr/>
          </p:nvSpPr>
          <p:spPr>
            <a:xfrm>
              <a:off x="959776" y="2892814"/>
              <a:ext cx="3857693" cy="29184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FEC281-321E-DF34-848D-51B93A63F756}"/>
                </a:ext>
              </a:extLst>
            </p:cNvPr>
            <p:cNvSpPr/>
            <p:nvPr/>
          </p:nvSpPr>
          <p:spPr>
            <a:xfrm>
              <a:off x="947900" y="2517819"/>
              <a:ext cx="2790166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015279-4D9A-4771-6D23-C7A2C71355DF}"/>
                </a:ext>
              </a:extLst>
            </p:cNvPr>
            <p:cNvSpPr txBox="1"/>
            <p:nvPr/>
          </p:nvSpPr>
          <p:spPr>
            <a:xfrm>
              <a:off x="1070463" y="2556385"/>
              <a:ext cx="2549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기존의 </a:t>
              </a:r>
              <a:r>
                <a:rPr kumimoji="1" lang="en-US" altLang="ko-KR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Ripple-carry</a:t>
              </a:r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ko-KR" altLang="en-US" sz="1600" dirty="0" err="1">
                  <a:latin typeface="SeoulNamsan M" panose="02020603020101020101" pitchFamily="18" charset="-127"/>
                  <a:ea typeface="SeoulNamsan M" panose="02020603020101020101" pitchFamily="18" charset="-127"/>
                </a:rPr>
                <a:t>덧셈기</a:t>
              </a:r>
              <a:endParaRPr kumimoji="1" lang="ko-Kore-KR" altLang="en-US" sz="1600" dirty="0"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C5A4C9-7905-B3CB-DFED-9B5AC3F0D544}"/>
                    </a:ext>
                  </a:extLst>
                </p:cNvPr>
                <p:cNvSpPr txBox="1"/>
                <p:nvPr/>
              </p:nvSpPr>
              <p:spPr>
                <a:xfrm>
                  <a:off x="1086108" y="3014782"/>
                  <a:ext cx="3605027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2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𝑛</m:t>
                      </m:r>
                    </m:oMath>
                  </a14:m>
                  <a:r>
                    <a:rPr lang="en-US" altLang="ko-KR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개의 의 보조 </a:t>
                  </a:r>
                  <a:r>
                    <a:rPr lang="ko-KR" altLang="en-US" sz="1600" dirty="0" err="1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큐비트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 필요로 함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C5A4C9-7905-B3CB-DFED-9B5AC3F0D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108" y="3014782"/>
                  <a:ext cx="3605027" cy="374333"/>
                </a:xfrm>
                <a:prstGeom prst="rect">
                  <a:avLst/>
                </a:prstGeom>
                <a:blipFill>
                  <a:blip r:embed="rId6"/>
                  <a:stretch>
                    <a:fillRect l="-352" b="-16129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1BFC00-4EFF-0E66-1BD1-8CEC6901D137}"/>
                </a:ext>
              </a:extLst>
            </p:cNvPr>
            <p:cNvSpPr txBox="1"/>
            <p:nvPr/>
          </p:nvSpPr>
          <p:spPr>
            <a:xfrm>
              <a:off x="1086108" y="3371480"/>
              <a:ext cx="3605027" cy="670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UMA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연산을 </a:t>
              </a: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CNOT 2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개로 구현</a:t>
              </a:r>
              <a:endPara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634950" lvl="1" indent="-285750">
                <a:lnSpc>
                  <a:spcPct val="12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구현이 간단함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533564C-A20C-0D13-DFE9-621663CD3C82}"/>
                </a:ext>
              </a:extLst>
            </p:cNvPr>
            <p:cNvGrpSpPr/>
            <p:nvPr/>
          </p:nvGrpSpPr>
          <p:grpSpPr>
            <a:xfrm>
              <a:off x="1257200" y="4474035"/>
              <a:ext cx="3295270" cy="1094804"/>
              <a:chOff x="4648512" y="3472415"/>
              <a:chExt cx="3295270" cy="109480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A49DABA-01BF-B7A5-4880-4203CB8A7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740"/>
              <a:stretch/>
            </p:blipFill>
            <p:spPr>
              <a:xfrm>
                <a:off x="6237183" y="3478599"/>
                <a:ext cx="1285170" cy="10668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FDDEC4E-41B6-8094-60AD-41735673D645}"/>
                      </a:ext>
                    </a:extLst>
                  </p:cNvPr>
                  <p:cNvSpPr/>
                  <p:nvPr/>
                </p:nvSpPr>
                <p:spPr>
                  <a:xfrm>
                    <a:off x="5745213" y="4123365"/>
                    <a:ext cx="41152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69FAF0C4-D54B-35C5-40AB-A24B11E445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5213" y="4123365"/>
                    <a:ext cx="41152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4706"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7356F39-C2C1-48C1-30E7-CC01C9E8001C}"/>
                      </a:ext>
                    </a:extLst>
                  </p:cNvPr>
                  <p:cNvSpPr/>
                  <p:nvPr/>
                </p:nvSpPr>
                <p:spPr>
                  <a:xfrm>
                    <a:off x="5661987" y="3836538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451C8693-D9D8-FAE1-E722-E8DA4989A3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87" y="3836538"/>
                    <a:ext cx="401777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7500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923CC4D5-1C3A-9D73-4955-A7B52565377E}"/>
                      </a:ext>
                    </a:extLst>
                  </p:cNvPr>
                  <p:cNvSpPr/>
                  <p:nvPr/>
                </p:nvSpPr>
                <p:spPr>
                  <a:xfrm>
                    <a:off x="5661986" y="3528149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B02A74DB-6EE1-53DD-E929-8E05052079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86" y="3528149"/>
                    <a:ext cx="401777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937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9FC80548-2123-8FE3-6F8B-14253F21C4C4}"/>
                      </a:ext>
                    </a:extLst>
                  </p:cNvPr>
                  <p:cNvSpPr/>
                  <p:nvPr/>
                </p:nvSpPr>
                <p:spPr>
                  <a:xfrm>
                    <a:off x="7360930" y="4123365"/>
                    <a:ext cx="582852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3EAFAE3-D52A-841E-B310-5E9EB7FC75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0930" y="4123365"/>
                    <a:ext cx="582852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188DABFC-0E0E-F364-12F3-B6F3B1841B1B}"/>
                      </a:ext>
                    </a:extLst>
                  </p:cNvPr>
                  <p:cNvSpPr/>
                  <p:nvPr/>
                </p:nvSpPr>
                <p:spPr>
                  <a:xfrm>
                    <a:off x="7442324" y="3790064"/>
                    <a:ext cx="40177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A09E92A2-76EA-50FD-E2F6-3527260CF1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2324" y="3790064"/>
                    <a:ext cx="401777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88722F9F-9FC2-0053-C32C-4DD4A3372BF1}"/>
                      </a:ext>
                    </a:extLst>
                  </p:cNvPr>
                  <p:cNvSpPr/>
                  <p:nvPr/>
                </p:nvSpPr>
                <p:spPr>
                  <a:xfrm>
                    <a:off x="7454210" y="3536430"/>
                    <a:ext cx="378006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181A136E-BB3E-41F5-4094-457F93E8F2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4210" y="3536430"/>
                    <a:ext cx="37800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5AE5F62-42A4-45AB-DCC8-E236BDE41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7392"/>
              <a:stretch/>
            </p:blipFill>
            <p:spPr>
              <a:xfrm>
                <a:off x="4648512" y="3500419"/>
                <a:ext cx="786838" cy="10668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029E7EF7-6209-916E-83A8-5B814142E3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2607" r="54893"/>
              <a:stretch/>
            </p:blipFill>
            <p:spPr>
              <a:xfrm>
                <a:off x="5385204" y="3472415"/>
                <a:ext cx="301614" cy="10668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65437F-D967-9250-3FE2-17BCDC90F641}"/>
                    </a:ext>
                  </a:extLst>
                </p:cNvPr>
                <p:cNvSpPr txBox="1"/>
                <p:nvPr/>
              </p:nvSpPr>
              <p:spPr>
                <a:xfrm>
                  <a:off x="1105696" y="4003085"/>
                  <a:ext cx="3605027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𝑛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altLang="ko-KR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1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이기만 하면 사용 가능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65437F-D967-9250-3FE2-17BCDC90F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696" y="4003085"/>
                  <a:ext cx="3605027" cy="374333"/>
                </a:xfrm>
                <a:prstGeom prst="rect">
                  <a:avLst/>
                </a:prstGeom>
                <a:blipFill>
                  <a:blip r:embed="rId13"/>
                  <a:stretch>
                    <a:fillRect l="-351" b="-2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41D382F-B012-54CC-64ED-4DC750E66992}"/>
              </a:ext>
            </a:extLst>
          </p:cNvPr>
          <p:cNvSpPr/>
          <p:nvPr/>
        </p:nvSpPr>
        <p:spPr>
          <a:xfrm>
            <a:off x="5152493" y="3907098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52655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D45E648-36D9-CB52-B8A6-62C9883A6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3"/>
          <a:stretch/>
        </p:blipFill>
        <p:spPr>
          <a:xfrm>
            <a:off x="727977" y="2690921"/>
            <a:ext cx="5245545" cy="3363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2.1.2 CDKM Ripple-carry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덧셈기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21123-FE9D-3B33-077E-9F2E549E7AC4}"/>
              </a:ext>
            </a:extLst>
          </p:cNvPr>
          <p:cNvSpPr txBox="1"/>
          <p:nvPr/>
        </p:nvSpPr>
        <p:spPr>
          <a:xfrm>
            <a:off x="411919" y="1046706"/>
            <a:ext cx="859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CDKM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(</a:t>
            </a:r>
            <a:r>
              <a:rPr kumimoji="1" lang="en-US" altLang="ko-Kore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The Cuccaro-</a:t>
            </a:r>
            <a:r>
              <a:rPr kumimoji="1" lang="en-US" altLang="ko-Kore-KR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DraperKutin</a:t>
            </a:r>
            <a:r>
              <a:rPr kumimoji="1" lang="en-US" altLang="ko-Kore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-Moulton</a:t>
            </a:r>
            <a:r>
              <a:rPr kumimoji="1"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)</a:t>
            </a:r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ripple-carry</a:t>
            </a:r>
            <a:r>
              <a:rPr kumimoji="1" lang="ko-KR" altLang="en-US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ko-KR" altLang="en-US" sz="2400" b="1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덧셈기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52C92-FC1F-682D-6E6A-3619DD217A44}"/>
              </a:ext>
            </a:extLst>
          </p:cNvPr>
          <p:cNvSpPr txBox="1"/>
          <p:nvPr/>
        </p:nvSpPr>
        <p:spPr>
          <a:xfrm>
            <a:off x="427669" y="1521563"/>
            <a:ext cx="4505821" cy="74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2004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Cuccaro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등에 의해 제안됨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기존의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Ripple-carry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덧셈기를 향상시킨 것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D2C305-2002-93DF-63FC-CB7A5F1BE87E}"/>
              </a:ext>
            </a:extLst>
          </p:cNvPr>
          <p:cNvGrpSpPr/>
          <p:nvPr/>
        </p:nvGrpSpPr>
        <p:grpSpPr>
          <a:xfrm>
            <a:off x="6388918" y="2760732"/>
            <a:ext cx="4925361" cy="3293475"/>
            <a:chOff x="6292905" y="2517819"/>
            <a:chExt cx="4925361" cy="32934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D55E217-B926-F634-B252-B188D1067936}"/>
                </a:ext>
              </a:extLst>
            </p:cNvPr>
            <p:cNvSpPr/>
            <p:nvPr/>
          </p:nvSpPr>
          <p:spPr>
            <a:xfrm>
              <a:off x="6304781" y="2892816"/>
              <a:ext cx="4913485" cy="29184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D2CAC7-4A96-03CF-0164-81C55E68A2E5}"/>
                </a:ext>
              </a:extLst>
            </p:cNvPr>
            <p:cNvSpPr/>
            <p:nvPr/>
          </p:nvSpPr>
          <p:spPr>
            <a:xfrm>
              <a:off x="6292905" y="2517819"/>
              <a:ext cx="2790166" cy="369332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AD44E73-A4DD-68BF-2DE2-9B062F0AFE94}"/>
                </a:ext>
              </a:extLst>
            </p:cNvPr>
            <p:cNvSpPr txBox="1"/>
            <p:nvPr/>
          </p:nvSpPr>
          <p:spPr>
            <a:xfrm>
              <a:off x="6403901" y="2554419"/>
              <a:ext cx="2563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CDKM</a:t>
              </a:r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en-US" altLang="ko-KR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Ripple-carry</a:t>
              </a:r>
              <a:r>
                <a:rPr kumimoji="1" lang="ko-KR" altLang="en-US" sz="16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ko-KR" altLang="en-US" sz="1600" dirty="0" err="1">
                  <a:latin typeface="SeoulNamsan M" panose="02020603020101020101" pitchFamily="18" charset="-127"/>
                  <a:ea typeface="SeoulNamsan M" panose="02020603020101020101" pitchFamily="18" charset="-127"/>
                </a:rPr>
                <a:t>덧셈기</a:t>
              </a:r>
              <a:endParaRPr kumimoji="1" lang="ko-Kore-KR" altLang="en-US" sz="1600" dirty="0"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E302EB-40F1-9AEE-9952-8F26B0EAC7FF}"/>
                </a:ext>
              </a:extLst>
            </p:cNvPr>
            <p:cNvSpPr txBox="1"/>
            <p:nvPr/>
          </p:nvSpPr>
          <p:spPr>
            <a:xfrm>
              <a:off x="6431113" y="3014782"/>
              <a:ext cx="4503980" cy="3754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ko-KR" altLang="en-US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보조 </a:t>
              </a:r>
              <a:r>
                <a:rPr lang="ko-KR" altLang="en-US" sz="1600" b="1" dirty="0" err="1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큐비트</a:t>
              </a:r>
              <a:r>
                <a:rPr lang="ko-KR" altLang="en-US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만 사용</a:t>
              </a: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→ </a:t>
              </a:r>
              <a:r>
                <a:rPr lang="ko-KR" altLang="en-US" sz="1600" dirty="0" err="1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큐비트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절약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620295-F822-003B-4198-6AE55A719A23}"/>
                </a:ext>
              </a:extLst>
            </p:cNvPr>
            <p:cNvSpPr txBox="1"/>
            <p:nvPr/>
          </p:nvSpPr>
          <p:spPr>
            <a:xfrm>
              <a:off x="6435280" y="3371479"/>
              <a:ext cx="4670612" cy="670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UMA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연산을 </a:t>
              </a:r>
              <a:r>
                <a:rPr lang="en-US" altLang="ko-KR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CNOT 3</a:t>
              </a:r>
              <a:r>
                <a:rPr lang="ko-KR" altLang="en-US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 구현</a:t>
              </a:r>
              <a:endPara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634950" lvl="1" indent="-285750">
                <a:lnSpc>
                  <a:spcPct val="120000"/>
                </a:lnSpc>
                <a:buFontTx/>
                <a:buChar char="-"/>
              </a:pPr>
              <a:r>
                <a:rPr lang="ko-KR" altLang="en-US" sz="1600" b="1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병렬 연산</a:t>
              </a:r>
              <a:r>
                <a:rPr lang="ko-KR" altLang="en-US" sz="16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가능하게 하여 회로의 </a:t>
              </a:r>
              <a:r>
                <a:rPr lang="ko-KR" altLang="en-US" sz="1600" dirty="0">
                  <a:solidFill>
                    <a:srgbClr val="2E75B6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깊이를 줄임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8A19D20-CE8A-D474-DAB6-1502D21C819E}"/>
                    </a:ext>
                  </a:extLst>
                </p:cNvPr>
                <p:cNvSpPr txBox="1"/>
                <p:nvPr/>
              </p:nvSpPr>
              <p:spPr>
                <a:xfrm>
                  <a:off x="6431113" y="3997980"/>
                  <a:ext cx="3605027" cy="374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𝑛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L" panose="02020503020101020101" pitchFamily="18" charset="-127"/>
                        </a:rPr>
                        <m:t>4</m:t>
                      </m:r>
                    </m:oMath>
                  </a14:m>
                  <a:r>
                    <a:rPr lang="ko-KR" altLang="en-US" sz="1600" dirty="0">
                      <a:solidFill>
                        <a:prstClr val="black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인 경우에만 사용 가능</a:t>
                  </a: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8A19D20-CE8A-D474-DAB6-1502D21C8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113" y="3997980"/>
                  <a:ext cx="3605027" cy="374333"/>
                </a:xfrm>
                <a:prstGeom prst="rect">
                  <a:avLst/>
                </a:prstGeom>
                <a:blipFill>
                  <a:blip r:embed="rId4"/>
                  <a:stretch>
                    <a:fillRect l="-352" b="-2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9FA1B53-5455-0876-8FED-ADD48B2A12F1}"/>
                </a:ext>
              </a:extLst>
            </p:cNvPr>
            <p:cNvGrpSpPr/>
            <p:nvPr/>
          </p:nvGrpSpPr>
          <p:grpSpPr>
            <a:xfrm>
              <a:off x="7119185" y="4498727"/>
              <a:ext cx="3177331" cy="1066800"/>
              <a:chOff x="8734702" y="3778795"/>
              <a:chExt cx="3177331" cy="1066800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CD63154-889B-5002-CC77-E3B57F6121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392"/>
              <a:stretch/>
            </p:blipFill>
            <p:spPr>
              <a:xfrm>
                <a:off x="8734702" y="3778795"/>
                <a:ext cx="786838" cy="10668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B2CDB66-4ED3-B98A-8FB8-CE168AEE1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9033" y="3870839"/>
                <a:ext cx="2413000" cy="850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C02165-6D9F-6E8D-A560-2058A6421E91}"/>
              </a:ext>
            </a:extLst>
          </p:cNvPr>
          <p:cNvSpPr txBox="1"/>
          <p:nvPr/>
        </p:nvSpPr>
        <p:spPr>
          <a:xfrm>
            <a:off x="2251730" y="5923515"/>
            <a:ext cx="2198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</a:t>
            </a:r>
            <a:r>
              <a:rPr kumimoji="1" lang="ko-KR" altLang="en-US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그림</a:t>
            </a: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2]</a:t>
            </a:r>
            <a:r>
              <a:rPr kumimoji="1" lang="ko-KR" altLang="en-US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kumimoji="1" lang="en-US" altLang="ko-Kore-KR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n=6</a:t>
            </a:r>
            <a:r>
              <a:rPr kumimoji="1" lang="ko-KR" altLang="en-US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일 때</a:t>
            </a:r>
            <a:r>
              <a:rPr kumimoji="1" lang="en-US" altLang="ko-KR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,</a:t>
            </a:r>
            <a:r>
              <a:rPr kumimoji="1" lang="ko-KR" altLang="en-US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</a:t>
            </a:r>
            <a:r>
              <a:rPr kumimoji="1" lang="en-US" altLang="ko-KR" sz="1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 adder</a:t>
            </a:r>
            <a:r>
              <a:rPr kumimoji="1" lang="en-US" altLang="ko-KR" sz="110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[1]</a:t>
            </a:r>
            <a:endParaRPr kumimoji="1" lang="ko-Kore-KR" altLang="en-US" sz="110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61FCD-8E45-DF76-850D-227A24315B13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 Cuccaro, Steven A., et al. "A new quantum ripple-carry addition circuit." 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quant-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ph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/0410184 (2004).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E52B38-C3F7-5A74-3B49-C4093E0B2B2F}"/>
              </a:ext>
            </a:extLst>
          </p:cNvPr>
          <p:cNvSpPr/>
          <p:nvPr/>
        </p:nvSpPr>
        <p:spPr>
          <a:xfrm>
            <a:off x="2880161" y="2673170"/>
            <a:ext cx="2550002" cy="3250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B4A0D47-C499-74CF-048B-64FF7465C64E}"/>
              </a:ext>
            </a:extLst>
          </p:cNvPr>
          <p:cNvSpPr txBox="1"/>
          <p:nvPr/>
        </p:nvSpPr>
        <p:spPr>
          <a:xfrm>
            <a:off x="3001641" y="2402685"/>
            <a:ext cx="2307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dirty="0">
                <a:solidFill>
                  <a:srgbClr val="C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CNOT 3</a:t>
            </a:r>
            <a:r>
              <a:rPr kumimoji="1" lang="ko-KR" altLang="en-US" sz="1100" dirty="0">
                <a:solidFill>
                  <a:srgbClr val="C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개로 구현한 </a:t>
            </a:r>
            <a:r>
              <a:rPr kumimoji="1" lang="en-US" altLang="ko-KR" sz="1100" dirty="0">
                <a:solidFill>
                  <a:srgbClr val="C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UMA </a:t>
            </a:r>
            <a:r>
              <a:rPr kumimoji="1" lang="ko-KR" altLang="en-US" sz="1100" dirty="0">
                <a:solidFill>
                  <a:srgbClr val="C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적용 부분</a:t>
            </a:r>
            <a:endParaRPr kumimoji="1" lang="ko-Kore-KR" altLang="en-US" sz="110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73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QCLA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21FFF-E698-54D6-B33D-3668F810E06A}"/>
              </a:ext>
            </a:extLst>
          </p:cNvPr>
          <p:cNvSpPr txBox="1"/>
          <p:nvPr/>
        </p:nvSpPr>
        <p:spPr>
          <a:xfrm>
            <a:off x="496761" y="1845358"/>
            <a:ext cx="1041947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캐리비트를 매번 계산</a:t>
            </a:r>
            <a:r>
              <a:rPr lang="ko-KR" altLang="en-US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하지는 않음</a:t>
            </a:r>
            <a:endParaRPr lang="en-US" altLang="ko-KR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0AC0A-E19F-9154-E0B9-52AA4EEA4F1A}"/>
              </a:ext>
            </a:extLst>
          </p:cNvPr>
          <p:cNvSpPr txBox="1"/>
          <p:nvPr/>
        </p:nvSpPr>
        <p:spPr>
          <a:xfrm>
            <a:off x="411919" y="1046706"/>
            <a:ext cx="859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CLA(</a:t>
            </a:r>
            <a:r>
              <a:rPr kumimoji="1" lang="en-US" altLang="ko-Kore-KR" sz="24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Carry-Lookahead Adder</a:t>
            </a:r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)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68E1A-B53D-03EA-7489-CC1FD5DA58EF}"/>
              </a:ext>
            </a:extLst>
          </p:cNvPr>
          <p:cNvSpPr txBox="1"/>
          <p:nvPr/>
        </p:nvSpPr>
        <p:spPr>
          <a:xfrm>
            <a:off x="496761" y="1551820"/>
            <a:ext cx="951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자리수가 늘수록 연산속도가 느려지는 </a:t>
            </a: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ripple-carry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덧셈기의 단점을 보완하기 위해 등장한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덧셈기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2E85853B-704F-2FD1-6847-7033CD1C854D}"/>
              </a:ext>
            </a:extLst>
          </p:cNvPr>
          <p:cNvGrpSpPr/>
          <p:nvPr/>
        </p:nvGrpSpPr>
        <p:grpSpPr>
          <a:xfrm>
            <a:off x="1986280" y="3429000"/>
            <a:ext cx="7772400" cy="3073952"/>
            <a:chOff x="1955800" y="3234178"/>
            <a:chExt cx="7772400" cy="3073952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CA36EEF6-3296-C5C0-7011-ABAC8843C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800" y="3234178"/>
              <a:ext cx="7772400" cy="2726443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2A122C1-9E4E-FE28-9FD1-FAE924B8E07B}"/>
                </a:ext>
              </a:extLst>
            </p:cNvPr>
            <p:cNvSpPr txBox="1"/>
            <p:nvPr/>
          </p:nvSpPr>
          <p:spPr>
            <a:xfrm>
              <a:off x="5099603" y="6046520"/>
              <a:ext cx="1213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[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그림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3]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CLA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구조</a:t>
              </a:r>
              <a:endParaRPr kumimoji="1" lang="ko-Kore-KR" altLang="en-US" sz="110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AB72C72-A7BE-A388-00FA-F8E7010138D0}"/>
                  </a:ext>
                </a:extLst>
              </p:cNvPr>
              <p:cNvSpPr txBox="1"/>
              <p:nvPr/>
            </p:nvSpPr>
            <p:spPr>
              <a:xfrm>
                <a:off x="496761" y="2386419"/>
                <a:ext cx="10419478" cy="88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캐리비트 생성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𝐺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: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이전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결과값과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상관없이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캐리비트가 생성되는지를 확인</a:t>
                </a:r>
                <a:endParaRPr lang="en-US" altLang="ko-KR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캐리비트 전파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𝑃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: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이전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결과값에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따라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캐리비트가 생성될 가능성이 있는지를 확인</a:t>
                </a:r>
                <a:endParaRPr lang="en-US" altLang="ko-KR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AB72C72-A7BE-A388-00FA-F8E70101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1" y="2386419"/>
                <a:ext cx="10419478" cy="887422"/>
              </a:xfrm>
              <a:prstGeom prst="rect">
                <a:avLst/>
              </a:prstGeom>
              <a:blipFill>
                <a:blip r:embed="rId4"/>
                <a:stretch>
                  <a:fillRect l="-365" b="-112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4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QCLA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7E9AF-E1C7-D28E-C7B1-DE126E11AF1E}"/>
              </a:ext>
            </a:extLst>
          </p:cNvPr>
          <p:cNvSpPr txBox="1"/>
          <p:nvPr/>
        </p:nvSpPr>
        <p:spPr>
          <a:xfrm>
            <a:off x="411920" y="1139210"/>
            <a:ext cx="859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QCLA(</a:t>
            </a:r>
            <a:r>
              <a:rPr kumimoji="1" lang="en-US" altLang="ko-Kore-KR" sz="24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Quantum Carry-Lookahead Adder</a:t>
            </a:r>
            <a:r>
              <a:rPr kumimoji="1" lang="en-US" altLang="ko-Kore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)</a:t>
            </a:r>
            <a:endParaRPr kumimoji="1" lang="ko-Kore-KR" altLang="en-US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CFD5A-F02E-3DC9-43D3-B32DB5983615}"/>
              </a:ext>
            </a:extLst>
          </p:cNvPr>
          <p:cNvSpPr txBox="1"/>
          <p:nvPr/>
        </p:nvSpPr>
        <p:spPr>
          <a:xfrm>
            <a:off x="496763" y="1638999"/>
            <a:ext cx="1041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CLA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양자 코드로 구현한 </a:t>
            </a:r>
            <a:r>
              <a:rPr lang="ko-KR" altLang="en-US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덧셈기</a:t>
            </a:r>
            <a:endParaRPr lang="en-US" altLang="ko-KR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C6289-B341-B9B1-A276-04E8392FB4B7}"/>
                  </a:ext>
                </a:extLst>
              </p:cNvPr>
              <p:cNvSpPr txBox="1"/>
              <p:nvPr/>
            </p:nvSpPr>
            <p:spPr>
              <a:xfrm>
                <a:off x="496763" y="2046455"/>
                <a:ext cx="10419478" cy="750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4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라운드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E00FA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𝑃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𝐺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19121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𝐶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2E00FA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E00FA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E00FA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있음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양자 회로의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깊이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 </a:t>
                </a:r>
                <a:r>
                  <a:rPr lang="ko-KR" altLang="en-US" sz="1800" b="1" dirty="0">
                    <a:solidFill>
                      <a:srgbClr val="2E75B6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줄이는 데 효과적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이기 때문에 연구 활발하게 진행중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C6289-B341-B9B1-A276-04E8392F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3" y="2046455"/>
                <a:ext cx="10419478" cy="750205"/>
              </a:xfrm>
              <a:prstGeom prst="rect">
                <a:avLst/>
              </a:prstGeom>
              <a:blipFill>
                <a:blip r:embed="rId3"/>
                <a:stretch>
                  <a:fillRect l="-365" t="-500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9B0F104-AFB0-C576-CD59-749952F7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834784"/>
            <a:ext cx="47244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C1011-CF1A-BE7F-FE53-A782C72CD155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[2] Draper, Thomas G., et al. "A logarithmic-depth quantum carry-lookahead adder."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quant-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ph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/0406142 (2004).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3553D-21CF-0960-1D22-2351E8D1133D}"/>
              </a:ext>
            </a:extLst>
          </p:cNvPr>
          <p:cNvSpPr txBox="1"/>
          <p:nvPr/>
        </p:nvSpPr>
        <p:spPr>
          <a:xfrm>
            <a:off x="5194954" y="6225708"/>
            <a:ext cx="1802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</a:t>
            </a:r>
            <a:r>
              <a:rPr kumimoji="1" lang="ko-KR" altLang="en-US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그림</a:t>
            </a: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4]</a:t>
            </a:r>
            <a:r>
              <a:rPr kumimoji="1" lang="ko-KR" altLang="en-US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QCLA </a:t>
            </a:r>
            <a:r>
              <a:rPr kumimoji="1" lang="ko-KR" altLang="en-US" sz="11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양자 회로</a:t>
            </a:r>
            <a:r>
              <a:rPr kumimoji="1" lang="en-US" altLang="ko-KR" sz="1100" baseline="30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[2]</a:t>
            </a:r>
            <a:endParaRPr kumimoji="1" lang="ko-Kore-KR" altLang="en-US" sz="110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구현사례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3.1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Lee et al.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[3]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SHA-256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D8439-00A7-8A98-7B1A-AD8A2CFE9D7C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 Lee,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Jongheon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et al. "T‐depth reduction method for efficient SHA‐256 quantum circuit construction." IET Information Security (2022).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8FF60-646B-D07C-0DDB-1A9380D56BA0}"/>
              </a:ext>
            </a:extLst>
          </p:cNvPr>
          <p:cNvSpPr txBox="1"/>
          <p:nvPr/>
        </p:nvSpPr>
        <p:spPr>
          <a:xfrm>
            <a:off x="903161" y="1649641"/>
            <a:ext cx="9904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논문에서는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T-count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수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회로에 사용된 </a:t>
            </a:r>
            <a:r>
              <a:rPr lang="en-US" altLang="ko-KR" sz="2000" dirty="0">
                <a:solidFill>
                  <a:prstClr val="black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T</a:t>
            </a:r>
            <a:r>
              <a:rPr lang="ko-KR" altLang="en-US" sz="2000" dirty="0">
                <a:solidFill>
                  <a:prstClr val="black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게이트 개수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)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늘리지 않으면서도 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시간복잡도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효율을 높일 수 있는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T-depth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줄일 수 있는 새로운 방법을 제안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9C5C3-482A-3688-C619-AAEC3A9B688B}"/>
              </a:ext>
            </a:extLst>
          </p:cNvPr>
          <p:cNvSpPr txBox="1"/>
          <p:nvPr/>
        </p:nvSpPr>
        <p:spPr>
          <a:xfrm>
            <a:off x="903161" y="2626956"/>
            <a:ext cx="9904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Toffoli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게이트 사이에 위치한 일부의 양자 회로가 </a:t>
            </a:r>
            <a:r>
              <a:rPr lang="en" altLang="ko-KR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CPhase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(Controlled-Phase)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게이트와 상호 교환이 가능한 경우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T-depth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감소시킬 수 있음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6267-EA42-9410-A6B1-2543FACBD19B}"/>
              </a:ext>
            </a:extLst>
          </p:cNvPr>
          <p:cNvSpPr txBox="1"/>
          <p:nvPr/>
        </p:nvSpPr>
        <p:spPr>
          <a:xfrm>
            <a:off x="903161" y="3606639"/>
            <a:ext cx="1041947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T-depth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감소 기법을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5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가지의 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덧셈기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(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CDKM, QCLA, HRS, VBE, TK)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에 적용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   → 덧셈기의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T-depth</a:t>
            </a:r>
            <a:r>
              <a:rPr lang="ko-KR" altLang="en-US" sz="20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약 </a:t>
            </a:r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33%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감소시킴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2E7F4-B94F-87BF-821D-727A86EA186C}"/>
              </a:ext>
            </a:extLst>
          </p:cNvPr>
          <p:cNvSpPr txBox="1"/>
          <p:nvPr/>
        </p:nvSpPr>
        <p:spPr>
          <a:xfrm>
            <a:off x="903161" y="4683271"/>
            <a:ext cx="1041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개선시킨 덧셈기를 해시함수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SHA-256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양자 회로에 적용하여 회로를 최적화함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CD66B-3FF2-1171-C67B-8D34D53E15F5}"/>
              </a:ext>
            </a:extLst>
          </p:cNvPr>
          <p:cNvSpPr txBox="1"/>
          <p:nvPr/>
        </p:nvSpPr>
        <p:spPr>
          <a:xfrm>
            <a:off x="1140261" y="5081940"/>
            <a:ext cx="1041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-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CDKM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덧셈기는 상대적으로 큰 이점이 없기에 </a:t>
            </a:r>
            <a:r>
              <a:rPr lang="en" altLang="ko-KR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SHA-256 </a:t>
            </a:r>
            <a:r>
              <a:rPr lang="ko-KR" altLang="en-US" sz="20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회로에 적용되지 않음</a:t>
            </a:r>
            <a:endParaRPr lang="en-US" altLang="ko-KR" sz="2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5278</TotalTime>
  <Words>1225</Words>
  <Application>Microsoft Macintosh PowerPoint</Application>
  <PresentationFormat>와이드스크린</PresentationFormat>
  <Paragraphs>145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Arial</vt:lpstr>
      <vt:lpstr>서울남산체 M</vt:lpstr>
      <vt:lpstr>SeoulNamsan L</vt:lpstr>
      <vt:lpstr>서울남산체 L</vt:lpstr>
      <vt:lpstr>서울남산체 B</vt:lpstr>
      <vt:lpstr>SEOULNAMSAN B</vt:lpstr>
      <vt:lpstr>Cambria Math</vt:lpstr>
      <vt:lpstr>SeoulNamsan M</vt:lpstr>
      <vt:lpstr>맑은 고딕</vt:lpstr>
      <vt:lpstr>서울남산체 EB</vt:lpstr>
      <vt:lpstr>제목 테마</vt:lpstr>
      <vt:lpstr>1_제목 테마</vt:lpstr>
      <vt:lpstr>2_제목 테마</vt:lpstr>
      <vt:lpstr>양자 회로에서의 덧셈기 최적화 구현 및 응용 동향</vt:lpstr>
      <vt:lpstr>PowerPoint 프레젠테이션</vt:lpstr>
      <vt:lpstr>1. 서론</vt:lpstr>
      <vt:lpstr>2. 관련 연구 2.1.1 Ripple-carry 덧셈기</vt:lpstr>
      <vt:lpstr>2. 관련 연구 2.1.2 CDKM Ripple-carry 덧셈기</vt:lpstr>
      <vt:lpstr>2. 관련 연구 2.1.2 CDKM Ripple-carry 덧셈기</vt:lpstr>
      <vt:lpstr>2. 관련 연구 2.2 QCLA</vt:lpstr>
      <vt:lpstr>2. 관련 연구 2.2 QCLA</vt:lpstr>
      <vt:lpstr>3. 구현사례 3.1 Lee et al.[3] 의 SHA-256</vt:lpstr>
      <vt:lpstr>3. 구현사례 3.2 Thapliyal et al.의 개선된 QCLA[4]</vt:lpstr>
      <vt:lpstr>3. 구현사례 3.3 CDKM ripple-carry 덧셈기를 적용한 사례</vt:lpstr>
      <vt:lpstr>4.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193</cp:revision>
  <dcterms:created xsi:type="dcterms:W3CDTF">2019-03-05T04:29:07Z</dcterms:created>
  <dcterms:modified xsi:type="dcterms:W3CDTF">2022-11-28T08:31:24Z</dcterms:modified>
</cp:coreProperties>
</file>